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0" r:id="rId2"/>
    <p:sldId id="257" r:id="rId3"/>
    <p:sldId id="276" r:id="rId4"/>
    <p:sldId id="277" r:id="rId5"/>
    <p:sldId id="278" r:id="rId6"/>
    <p:sldId id="279" r:id="rId7"/>
    <p:sldId id="261" r:id="rId8"/>
    <p:sldId id="275" r:id="rId9"/>
    <p:sldId id="262" r:id="rId10"/>
    <p:sldId id="263" r:id="rId11"/>
    <p:sldId id="274" r:id="rId12"/>
    <p:sldId id="264" r:id="rId13"/>
    <p:sldId id="271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90105DE-8880-456C-AF01-9CC66AE927B2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95B3DC3-796D-4BBA-AED5-1BC984D8C8E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NOW!!!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323652"/>
            <a:ext cx="7696200" cy="3508977"/>
          </a:xfrm>
        </p:spPr>
        <p:txBody>
          <a:bodyPr>
            <a:normAutofit/>
          </a:bodyPr>
          <a:lstStyle/>
          <a:p>
            <a:pPr algn="ctr"/>
            <a:r>
              <a:rPr lang="en-US" sz="40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the purposes / reasons for writing?  List a minimum of 5.</a:t>
            </a:r>
            <a:endParaRPr lang="en-US" sz="40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s://encrypted-tbn3.gstatic.com/images?q=tbn:ANd9GcTJIkFIbCt0rFPkVGTKZK_BJfuqX6Wig_4_593FJv_C96xHCZkDt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114800"/>
            <a:ext cx="2162175" cy="211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http://sr.photos3.fotosearch.com/bthumb/CSP/CSP996/k1042245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267200"/>
            <a:ext cx="2057400" cy="21724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48307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2" name="Picture 4" descr="http://images.clipartpanda.com/writing-clip-art-writing_clip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9582" y="3797539"/>
            <a:ext cx="2714625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77200" cy="563562"/>
          </a:xfrm>
        </p:spPr>
        <p:txBody>
          <a:bodyPr>
            <a:noAutofit/>
          </a:bodyPr>
          <a:lstStyle/>
          <a:p>
            <a:pPr algn="ctr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Considerations for Analyzing Diction:</a:t>
            </a:r>
            <a:endParaRPr lang="en-US" sz="3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5029200"/>
          </a:xfrm>
        </p:spPr>
        <p:txBody>
          <a:bodyPr>
            <a:noAutofit/>
          </a:bodyPr>
          <a:lstStyle/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Does the author choose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concrete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 or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abstract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 expression?</a:t>
            </a:r>
            <a:br>
              <a:rPr lang="en-US" sz="2500" b="1" dirty="0" smtClean="0">
                <a:solidFill>
                  <a:schemeClr val="tx1"/>
                </a:solidFill>
                <a:latin typeface="+mj-lt"/>
              </a:rPr>
            </a:br>
            <a:endParaRPr lang="en-US" sz="2500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Do the words have clearly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negative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,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positive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, or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other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 definitions?</a:t>
            </a:r>
            <a:br>
              <a:rPr lang="en-US" sz="2500" b="1" dirty="0" smtClean="0">
                <a:solidFill>
                  <a:schemeClr val="tx1"/>
                </a:solidFill>
                <a:latin typeface="+mj-lt"/>
              </a:rPr>
            </a:br>
            <a:endParaRPr lang="en-US" sz="2500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Is the wording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formal 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or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slang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?</a:t>
            </a:r>
            <a:br>
              <a:rPr lang="en-US" sz="2500" b="1" dirty="0" smtClean="0">
                <a:solidFill>
                  <a:schemeClr val="tx1"/>
                </a:solidFill>
                <a:latin typeface="+mj-lt"/>
              </a:rPr>
            </a:br>
            <a:endParaRPr lang="en-US" sz="2500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2500" b="1" dirty="0" smtClean="0">
                <a:solidFill>
                  <a:schemeClr val="tx1"/>
                </a:solidFill>
                <a:latin typeface="+mj-lt"/>
              </a:rPr>
            </a:br>
            <a:endParaRPr lang="en-US" sz="2500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>
                <a:solidFill>
                  <a:schemeClr val="tx1"/>
                </a:solidFill>
                <a:latin typeface="+mj-lt"/>
              </a:rPr>
              <a:t> 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2500" b="1" dirty="0" smtClean="0">
                <a:solidFill>
                  <a:schemeClr val="tx1"/>
                </a:solidFill>
                <a:latin typeface="+mj-lt"/>
              </a:rPr>
            </a:br>
            <a:endParaRPr lang="en-US" sz="2500" b="1" dirty="0" smtClean="0">
              <a:solidFill>
                <a:schemeClr val="tx1"/>
              </a:solidFill>
              <a:latin typeface="+mj-lt"/>
            </a:endParaRPr>
          </a:p>
          <a:p>
            <a:pPr marL="68580" indent="0">
              <a:buNone/>
            </a:pPr>
            <a:endParaRPr lang="en-US" sz="2500" b="1" dirty="0">
              <a:solidFill>
                <a:schemeClr val="accent3"/>
              </a:solidFill>
            </a:endParaRPr>
          </a:p>
        </p:txBody>
      </p:sp>
      <p:pic>
        <p:nvPicPr>
          <p:cNvPr id="7170" name="Picture 2" descr="http://images.clipartpanda.com/language-clipart-la_vocabulary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4419600"/>
            <a:ext cx="4114800" cy="19791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92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609600"/>
            <a:ext cx="8077200" cy="563562"/>
          </a:xfrm>
        </p:spPr>
        <p:txBody>
          <a:bodyPr>
            <a:noAutofit/>
          </a:bodyPr>
          <a:lstStyle/>
          <a:p>
            <a:pPr algn="ctr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Considerations for Analyzing Diction:</a:t>
            </a:r>
            <a:endParaRPr lang="en-US" sz="3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5029200"/>
          </a:xfrm>
        </p:spPr>
        <p:txBody>
          <a:bodyPr>
            <a:noAutofit/>
          </a:bodyPr>
          <a:lstStyle/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2500" b="1" dirty="0" smtClean="0">
                <a:solidFill>
                  <a:schemeClr val="tx1"/>
                </a:solidFill>
                <a:latin typeface="+mj-lt"/>
              </a:rPr>
            </a:br>
            <a:endParaRPr lang="en-US" sz="2500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2500" b="1" dirty="0" smtClean="0">
                <a:solidFill>
                  <a:schemeClr val="tx1"/>
                </a:solidFill>
                <a:latin typeface="+mj-lt"/>
              </a:rPr>
            </a:br>
            <a:endParaRPr lang="en-US" sz="2500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/>
            </a:r>
            <a:br>
              <a:rPr lang="en-US" sz="2500" b="1" dirty="0" smtClean="0">
                <a:solidFill>
                  <a:schemeClr val="tx1"/>
                </a:solidFill>
                <a:latin typeface="+mj-lt"/>
              </a:rPr>
            </a:br>
            <a:endParaRPr lang="en-US" sz="2500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What can the reader gather about the speaker or the speaker’s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attitude from the word choice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?</a:t>
            </a:r>
            <a:br>
              <a:rPr lang="en-US" sz="2500" b="1" dirty="0" smtClean="0">
                <a:solidFill>
                  <a:schemeClr val="tx1"/>
                </a:solidFill>
                <a:latin typeface="+mj-lt"/>
              </a:rPr>
            </a:br>
            <a:endParaRPr lang="en-US" sz="2500" b="1" dirty="0" smtClean="0">
              <a:solidFill>
                <a:schemeClr val="tx1"/>
              </a:solidFill>
              <a:latin typeface="+mj-lt"/>
            </a:endParaRPr>
          </a:p>
          <a:p>
            <a:pPr marL="811530" lvl="1" indent="-51435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Is the language intended to sound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pleasing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, or </a:t>
            </a:r>
            <a:r>
              <a:rPr lang="en-US" sz="2500" b="1" u="sng" dirty="0" smtClean="0">
                <a:solidFill>
                  <a:srgbClr val="00B050"/>
                </a:solidFill>
                <a:latin typeface="+mj-lt"/>
              </a:rPr>
              <a:t>harsh</a:t>
            </a:r>
            <a:r>
              <a:rPr lang="en-US" sz="2500" b="1" dirty="0" smtClean="0">
                <a:solidFill>
                  <a:schemeClr val="tx1"/>
                </a:solidFill>
                <a:latin typeface="+mj-lt"/>
              </a:rPr>
              <a:t>?</a:t>
            </a:r>
          </a:p>
          <a:p>
            <a:endParaRPr lang="en-US" sz="2500" b="1" dirty="0">
              <a:solidFill>
                <a:schemeClr val="accent3"/>
              </a:solidFill>
            </a:endParaRPr>
          </a:p>
        </p:txBody>
      </p:sp>
      <p:pic>
        <p:nvPicPr>
          <p:cNvPr id="8194" name="Picture 2" descr="https://www.glastonburyus.org/curriculum/englishlanguagearts/languageartsreading/resourcesforparents/tipsandstrategies/PublishingImages/PMphonic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219200"/>
            <a:ext cx="424815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sanleandro.k12.ca.us/cms/lib07/ca01001252/centricity/domain/107/penci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1383893"/>
            <a:ext cx="1857375" cy="245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39960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76200"/>
            <a:ext cx="8686800" cy="1143000"/>
          </a:xfrm>
        </p:spPr>
        <p:txBody>
          <a:bodyPr>
            <a:normAutofit/>
          </a:bodyPr>
          <a:lstStyle/>
          <a:p>
            <a:r>
              <a:rPr lang="en-US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Diction as a means of establishing Tone:</a:t>
            </a:r>
            <a:endParaRPr lang="en-US" sz="3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7924800" cy="4267200"/>
          </a:xfrm>
        </p:spPr>
        <p:txBody>
          <a:bodyPr>
            <a:normAutofit/>
          </a:bodyPr>
          <a:lstStyle/>
          <a:p>
            <a:pPr lvl="1" indent="-34290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Tx/>
              <a:buChar char="•"/>
            </a:pP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Remember that </a:t>
            </a:r>
            <a:r>
              <a:rPr lang="en-US" b="1" dirty="0" smtClean="0">
                <a:solidFill>
                  <a:srgbClr val="00B050"/>
                </a:solidFill>
                <a:latin typeface="+mj-lt"/>
              </a:rPr>
              <a:t>tone refers to the </a:t>
            </a:r>
            <a:r>
              <a:rPr lang="en-US" b="1" i="1" dirty="0" smtClean="0">
                <a:solidFill>
                  <a:srgbClr val="00B050"/>
                </a:solidFill>
                <a:latin typeface="+mj-lt"/>
              </a:rPr>
              <a:t>author’s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rather than the </a:t>
            </a:r>
            <a:r>
              <a:rPr lang="en-US" b="1" i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speaker’s </a:t>
            </a:r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+mj-lt"/>
              </a:rPr>
              <a:t>attitude—however, assessing the speaker’s attitude is a first step in drawing conclusions about the author’s. </a:t>
            </a:r>
            <a:r>
              <a:rPr lang="en-US" b="1" dirty="0" smtClean="0">
                <a:solidFill>
                  <a:schemeClr val="accent3"/>
                </a:solidFill>
                <a:latin typeface="+mj-lt"/>
              </a:rPr>
              <a:t/>
            </a:r>
            <a:br>
              <a:rPr lang="en-US" b="1" dirty="0" smtClean="0">
                <a:solidFill>
                  <a:schemeClr val="accent3"/>
                </a:solidFill>
                <a:latin typeface="+mj-lt"/>
              </a:rPr>
            </a:br>
            <a:endParaRPr lang="en-US" b="1" dirty="0" smtClean="0">
              <a:solidFill>
                <a:schemeClr val="accent3"/>
              </a:solidFill>
              <a:latin typeface="+mj-lt"/>
            </a:endParaRPr>
          </a:p>
          <a:p>
            <a:pPr marL="754380" lvl="1" indent="-45720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  <a:latin typeface="+mj-lt"/>
              </a:rPr>
              <a:t>What seems to be the speaker’s attitude in the passage?</a:t>
            </a:r>
            <a:r>
              <a:rPr lang="en-US" b="1" dirty="0" smtClean="0">
                <a:solidFill>
                  <a:srgbClr val="002060"/>
                </a:solidFill>
                <a:latin typeface="+mj-lt"/>
              </a:rPr>
              <a:t/>
            </a:r>
            <a:br>
              <a:rPr lang="en-US" b="1" dirty="0" smtClean="0">
                <a:solidFill>
                  <a:srgbClr val="002060"/>
                </a:solidFill>
                <a:latin typeface="+mj-lt"/>
              </a:rPr>
            </a:br>
            <a:endParaRPr lang="en-US" b="1" dirty="0" smtClean="0">
              <a:solidFill>
                <a:srgbClr val="002060"/>
              </a:solidFill>
              <a:latin typeface="+mj-lt"/>
            </a:endParaRPr>
          </a:p>
          <a:p>
            <a:pPr marL="754380" lvl="1" indent="-457200">
              <a:lnSpc>
                <a:spcPct val="95000"/>
              </a:lnSpc>
              <a:spcBef>
                <a:spcPts val="1200"/>
              </a:spcBef>
              <a:buClr>
                <a:srgbClr val="000000"/>
              </a:buClr>
              <a:buFont typeface="+mj-lt"/>
              <a:buAutoNum type="arabicPeriod"/>
            </a:pPr>
            <a:r>
              <a:rPr lang="en-US" b="1" dirty="0" smtClean="0">
                <a:solidFill>
                  <a:srgbClr val="00B050"/>
                </a:solidFill>
                <a:latin typeface="+mj-lt"/>
              </a:rPr>
              <a:t>Does the passage have a noticeable emotional mood or atmosphere?</a:t>
            </a:r>
          </a:p>
          <a:p>
            <a:endParaRPr lang="en-US" sz="2500" b="1" dirty="0">
              <a:solidFill>
                <a:schemeClr val="accent3"/>
              </a:solidFill>
            </a:endParaRPr>
          </a:p>
        </p:txBody>
      </p:sp>
      <p:pic>
        <p:nvPicPr>
          <p:cNvPr id="14338" name="Picture 2" descr="https://encrypted-tbn2.gstatic.com/images?q=tbn:ANd9GcSBLIBzfp6E2BFoyDsHsVvdxqXW-Oqia4SSdTXoxz7nncWcPqnJ_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4552150"/>
            <a:ext cx="2971800" cy="1847851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3.bp.blogspot.com/-eklZ2bYKXhg/USEFBrXS_4I/AAAAAAAAE6s/l4_RzTRYlXk/s1600/Sad+Girl+Child++Clip+Art+Carto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4724400"/>
            <a:ext cx="1600200" cy="1675602"/>
          </a:xfrm>
          <a:prstGeom prst="rect">
            <a:avLst/>
          </a:prstGeom>
          <a:noFill/>
          <a:ln w="7620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285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816429"/>
          </a:xfrm>
        </p:spPr>
        <p:txBody>
          <a:bodyPr>
            <a:normAutofit/>
          </a:bodyPr>
          <a:lstStyle/>
          <a:p>
            <a:pPr algn="ctr"/>
            <a:r>
              <a:rPr lang="en-US" sz="35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How to </a:t>
            </a:r>
            <a:r>
              <a:rPr lang="en-US" sz="35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 </a:t>
            </a:r>
            <a:r>
              <a:rPr lang="en-US" sz="35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Diction &amp; Tone</a:t>
            </a:r>
            <a:endParaRPr lang="en-US" sz="35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153400" cy="3200400"/>
          </a:xfrm>
        </p:spPr>
        <p:txBody>
          <a:bodyPr>
            <a:noAutofit/>
          </a:bodyPr>
          <a:lstStyle/>
          <a:p>
            <a:pPr marL="582930" lvl="0" indent="-514350">
              <a:buFont typeface="+mj-lt"/>
              <a:buAutoNum type="arabicPeriod"/>
            </a:pP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Always </a:t>
            </a:r>
            <a:r>
              <a:rPr lang="en-US" sz="3000" b="1" dirty="0">
                <a:solidFill>
                  <a:srgbClr val="00B050"/>
                </a:solidFill>
              </a:rPr>
              <a:t>use an adjective when describing 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both </a:t>
            </a:r>
            <a:r>
              <a:rPr lang="en-US" sz="3000" b="1" dirty="0">
                <a:solidFill>
                  <a:srgbClr val="00B050"/>
                </a:solidFill>
              </a:rPr>
              <a:t>diction and tone</a:t>
            </a: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. 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  <a:p>
            <a:pPr marL="582930" lvl="0" indent="-514350">
              <a:buFont typeface="+mj-lt"/>
              <a:buAutoNum type="arabicPeriod"/>
            </a:pPr>
            <a:r>
              <a:rPr lang="en-US" sz="3000" b="1" dirty="0">
                <a:solidFill>
                  <a:schemeClr val="accent1">
                    <a:lumMod val="75000"/>
                  </a:schemeClr>
                </a:solidFill>
              </a:rPr>
              <a:t>Remember that the adjective you apply to the tone needs to be </a:t>
            </a:r>
            <a:r>
              <a:rPr lang="en-US" sz="3000" b="1" dirty="0">
                <a:solidFill>
                  <a:srgbClr val="00B050"/>
                </a:solidFill>
              </a:rPr>
              <a:t>a word that can describe an attitude</a:t>
            </a:r>
            <a:r>
              <a:rPr lang="en-US" sz="3000" b="1" dirty="0" smtClean="0">
                <a:solidFill>
                  <a:schemeClr val="accent1">
                    <a:lumMod val="75000"/>
                  </a:schemeClr>
                </a:solidFill>
              </a:rPr>
              <a:t>.</a:t>
            </a:r>
            <a:endParaRPr lang="en-US" sz="30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0244" name="Picture 4" descr="http://www.octe.org/uploads/1/7/8/6/17860185/2872725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191000"/>
            <a:ext cx="28575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http://www.attitude.net.nz/images/attitude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880594">
            <a:off x="685801" y="4952999"/>
            <a:ext cx="4030346" cy="838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21612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95800" y="2336440"/>
            <a:ext cx="4008120" cy="2464160"/>
          </a:xfrm>
        </p:spPr>
        <p:txBody>
          <a:bodyPr>
            <a:noAutofit/>
          </a:bodyPr>
          <a:lstStyle/>
          <a:p>
            <a:pPr algn="ctr"/>
            <a:r>
              <a:rPr lang="en-US" sz="40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 Lesson:</a:t>
            </a:r>
            <a:r>
              <a:rPr lang="en-US" sz="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40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Writer’s Purpose - </a:t>
            </a:r>
            <a:r>
              <a:rPr lang="en-US" sz="4000" b="1" i="1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Diction</a:t>
            </a:r>
            <a:endParaRPr lang="en-US" sz="4000" b="1" i="1" dirty="0">
              <a:solidFill>
                <a:schemeClr val="accent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835371"/>
            <a:ext cx="3309803" cy="1260629"/>
          </a:xfrm>
        </p:spPr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442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Writer’s Purpose: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8077200" cy="3508977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B050"/>
                </a:solidFill>
              </a:rPr>
              <a:t>We are called upon in our daily lives to write for many different purposes.</a:t>
            </a:r>
            <a:br>
              <a:rPr lang="en-US" sz="3000" b="1" dirty="0" smtClean="0">
                <a:solidFill>
                  <a:srgbClr val="00B050"/>
                </a:solidFill>
              </a:rPr>
            </a:br>
            <a:endParaRPr lang="en-US" sz="3000" b="1" dirty="0" smtClean="0">
              <a:solidFill>
                <a:srgbClr val="00B050"/>
              </a:solidFill>
            </a:endParaRPr>
          </a:p>
          <a:p>
            <a:pPr lvl="1"/>
            <a:r>
              <a:rPr lang="en-US" sz="3000" b="1" i="1" dirty="0" smtClean="0">
                <a:solidFill>
                  <a:schemeClr val="accent5"/>
                </a:solidFill>
              </a:rPr>
              <a:t>Sometimes you may need to write an informal notes to your parents letting them know where you are going</a:t>
            </a:r>
          </a:p>
        </p:txBody>
      </p:sp>
      <p:pic>
        <p:nvPicPr>
          <p:cNvPr id="1028" name="Picture 4" descr="http://images.all-free-download.com/images/graphiclarge/jeremybennett_sticky_note_pad_and_pencil_clip_art_944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72000"/>
            <a:ext cx="1685925" cy="1685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hdwidescreens.com/wp-content/uploads/2015/02/Movie-Theater-Building-Clipart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3200" y="4433316"/>
            <a:ext cx="2209800" cy="2010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thumbs.dreamstime.com/x/mall-exterior-26187559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01" b="11083"/>
          <a:stretch/>
        </p:blipFill>
        <p:spPr bwMode="auto">
          <a:xfrm>
            <a:off x="5486400" y="4433315"/>
            <a:ext cx="2819400" cy="2010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481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Writer’s Purpose: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3508977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00B050"/>
                </a:solidFill>
              </a:rPr>
              <a:t>We are called upon in our daily lives to write for many different purposes.</a:t>
            </a:r>
            <a:br>
              <a:rPr lang="en-US" sz="3000" b="1" dirty="0" smtClean="0">
                <a:solidFill>
                  <a:srgbClr val="00B050"/>
                </a:solidFill>
              </a:rPr>
            </a:br>
            <a:endParaRPr lang="en-US" sz="3000" b="1" dirty="0" smtClean="0">
              <a:solidFill>
                <a:srgbClr val="00B050"/>
              </a:solidFill>
            </a:endParaRPr>
          </a:p>
          <a:p>
            <a:pPr lvl="1"/>
            <a:r>
              <a:rPr lang="en-US" sz="3000" b="1" i="1" dirty="0" smtClean="0">
                <a:solidFill>
                  <a:srgbClr val="7030A0"/>
                </a:solidFill>
              </a:rPr>
              <a:t>A teacher may write a permission slip to your parents letting them know about an upcoming event</a:t>
            </a:r>
          </a:p>
        </p:txBody>
      </p:sp>
      <p:pic>
        <p:nvPicPr>
          <p:cNvPr id="4098" name="Picture 2" descr="http://images.clipartpanda.com/permission-clipart-permission_color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343400"/>
            <a:ext cx="2057400" cy="19676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humbs.gograph.com/gg66413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4343401"/>
            <a:ext cx="3886200" cy="202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4405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Writer’s Purpose: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077200" cy="3508977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00B050"/>
                </a:solidFill>
              </a:rPr>
              <a:t>We are called upon in our daily lives to write for many different purposes.</a:t>
            </a:r>
            <a:br>
              <a:rPr lang="en-US" sz="3000" b="1" dirty="0" smtClean="0">
                <a:solidFill>
                  <a:srgbClr val="00B050"/>
                </a:solidFill>
              </a:rPr>
            </a:br>
            <a:endParaRPr lang="en-US" sz="3000" b="1" dirty="0" smtClean="0">
              <a:solidFill>
                <a:srgbClr val="00B050"/>
              </a:solidFill>
            </a:endParaRPr>
          </a:p>
          <a:p>
            <a:pPr lvl="1"/>
            <a:r>
              <a:rPr lang="en-US" sz="3000" b="1" i="1" dirty="0" smtClean="0">
                <a:solidFill>
                  <a:schemeClr val="accent6"/>
                </a:solidFill>
              </a:rPr>
              <a:t>Your clergyman may write a sermon or other formal presentation</a:t>
            </a:r>
          </a:p>
          <a:p>
            <a:pPr lvl="1"/>
            <a:endParaRPr lang="en-US" sz="30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http://images.clipartpanda.com/priest-clipart-yToeEkBLc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2075" y="3873500"/>
            <a:ext cx="2219325" cy="258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images.clipartpanda.com/priest-20clipart-catholic_priest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873500"/>
            <a:ext cx="1468110" cy="2589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www.uni-koblenz.de/~edmartin/pic/writing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4419600"/>
            <a:ext cx="1521953" cy="1233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684405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457200" y="914400"/>
            <a:ext cx="8153400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8580" indent="0" algn="ctr">
              <a:buNone/>
            </a:pPr>
            <a:r>
              <a:rPr lang="en-US" sz="40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course, we would not use the same form of writing for all of the examples.  Think about the </a:t>
            </a:r>
            <a:r>
              <a:rPr lang="en-US" sz="40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appropriate method to use as you write</a:t>
            </a:r>
            <a:r>
              <a:rPr lang="en-US" sz="40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en-US" sz="4000" b="1" i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www.writeawriting.com/wp-content/uploads/2011/11/Body-of-a-Business-Letter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4191000"/>
            <a:ext cx="3333750" cy="2057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s.idiva.com/media/content/2014/Mar/why_you_must_think_positive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84" r="11631"/>
          <a:stretch/>
        </p:blipFill>
        <p:spPr bwMode="auto">
          <a:xfrm>
            <a:off x="5823880" y="3505200"/>
            <a:ext cx="278672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93898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comps.canstockphoto.com/can-stock-photo_csp9666478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70" b="33792"/>
          <a:stretch/>
        </p:blipFill>
        <p:spPr bwMode="auto">
          <a:xfrm>
            <a:off x="4638674" y="5172364"/>
            <a:ext cx="3590925" cy="1228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76200"/>
            <a:ext cx="7024744" cy="1143000"/>
          </a:xfrm>
        </p:spPr>
        <p:txBody>
          <a:bodyPr>
            <a:normAutofit/>
          </a:bodyPr>
          <a:lstStyle/>
          <a:p>
            <a:r>
              <a:rPr lang="en-US" sz="4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DICTION</a:t>
            </a:r>
            <a:endParaRPr lang="en-US" sz="45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7772400" cy="4343400"/>
          </a:xfrm>
          <a:ln w="28575">
            <a:noFill/>
          </a:ln>
        </p:spPr>
        <p:txBody>
          <a:bodyPr>
            <a:noAutofit/>
          </a:bodyPr>
          <a:lstStyle/>
          <a:p>
            <a:r>
              <a:rPr lang="en-US" sz="2500" b="1" dirty="0" smtClean="0">
                <a:latin typeface="+mj-lt"/>
              </a:rPr>
              <a:t>An author’s </a:t>
            </a:r>
            <a:r>
              <a:rPr lang="en-US" sz="25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CHOICE OF WORDS</a:t>
            </a:r>
            <a:r>
              <a:rPr lang="en-US" sz="2500" b="1" dirty="0" smtClean="0"/>
              <a:t>, </a:t>
            </a:r>
            <a:r>
              <a:rPr lang="en-US" sz="2500" b="1" dirty="0"/>
              <a:t>especially with regard to correctness, clearness, or </a:t>
            </a:r>
            <a:r>
              <a:rPr lang="en-US" sz="2500" b="1" dirty="0" smtClean="0"/>
              <a:t>effectiveness</a:t>
            </a:r>
          </a:p>
          <a:p>
            <a:pPr lvl="1">
              <a:buFont typeface="Wingdings" pitchFamily="2" charset="2"/>
              <a:buChar char="Ø"/>
            </a:pPr>
            <a:r>
              <a:rPr lang="en-US" sz="2500" b="1" u="sng" dirty="0" smtClean="0"/>
              <a:t>Levels of Diction</a:t>
            </a:r>
            <a:r>
              <a:rPr lang="en-US" sz="2500" b="1" dirty="0" smtClean="0"/>
              <a:t>: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2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Formal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2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Neutral 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2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Informal </a:t>
            </a:r>
            <a:endParaRPr lang="en-US" sz="25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3">
              <a:buFont typeface="Courier New" pitchFamily="49" charset="0"/>
              <a:buChar char="o"/>
            </a:pPr>
            <a:r>
              <a:rPr lang="en-US" sz="2500" b="1" dirty="0" smtClean="0"/>
              <a:t>Maybe </a:t>
            </a:r>
            <a:r>
              <a:rPr lang="en-US" sz="2500" b="1" dirty="0"/>
              <a:t>correct in a particular </a:t>
            </a:r>
            <a:r>
              <a:rPr lang="en-US" sz="2500" b="1" u="sng" dirty="0"/>
              <a:t>context</a:t>
            </a:r>
            <a:r>
              <a:rPr lang="en-US" sz="2500" b="1" dirty="0"/>
              <a:t> but incorrect in another or when mixed unintentionally. </a:t>
            </a:r>
            <a:endParaRPr lang="en-US" sz="2500" b="1" dirty="0" smtClean="0"/>
          </a:p>
        </p:txBody>
      </p:sp>
      <p:pic>
        <p:nvPicPr>
          <p:cNvPr id="5122" name="Picture 2" descr="http://s1.hubimg.com/u/8008102_f4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5800" y="2362200"/>
            <a:ext cx="2819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264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1534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Here’s Some Help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-228600" y="1752600"/>
            <a:ext cx="8915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2" indent="0">
              <a:buNone/>
            </a:pPr>
            <a:r>
              <a:rPr lang="en-US" sz="3000" b="1" dirty="0" smtClean="0">
                <a:solidFill>
                  <a:srgbClr val="7030A0"/>
                </a:solidFill>
              </a:rPr>
              <a:t>Most </a:t>
            </a:r>
            <a:r>
              <a:rPr lang="en-US" sz="3000" b="1" dirty="0" smtClean="0">
                <a:solidFill>
                  <a:srgbClr val="00B050"/>
                </a:solidFill>
              </a:rPr>
              <a:t>ideas have a number of alternate words</a:t>
            </a:r>
            <a:r>
              <a:rPr lang="en-US" sz="3000" b="1" dirty="0" smtClean="0">
                <a:solidFill>
                  <a:srgbClr val="7030A0"/>
                </a:solidFill>
              </a:rPr>
              <a:t> that the </a:t>
            </a:r>
            <a:r>
              <a:rPr lang="en-US" sz="3000" b="1" dirty="0" smtClean="0">
                <a:solidFill>
                  <a:srgbClr val="00B050"/>
                </a:solidFill>
              </a:rPr>
              <a:t>writer can select to suit his or her purposes</a:t>
            </a:r>
            <a:r>
              <a:rPr lang="en-US" sz="3000" b="1" dirty="0" smtClean="0">
                <a:solidFill>
                  <a:srgbClr val="7030A0"/>
                </a:solidFill>
              </a:rPr>
              <a:t>. “</a:t>
            </a:r>
            <a:r>
              <a:rPr lang="en-US" sz="3000" b="1" u="sng" dirty="0" smtClean="0">
                <a:solidFill>
                  <a:srgbClr val="7030A0"/>
                </a:solidFill>
              </a:rPr>
              <a:t>Children</a:t>
            </a:r>
            <a:r>
              <a:rPr lang="en-US" sz="3000" b="1" dirty="0" smtClean="0">
                <a:solidFill>
                  <a:srgbClr val="7030A0"/>
                </a:solidFill>
              </a:rPr>
              <a:t>,” “</a:t>
            </a:r>
            <a:r>
              <a:rPr lang="en-US" sz="3000" b="1" u="sng" dirty="0" smtClean="0">
                <a:solidFill>
                  <a:srgbClr val="7030A0"/>
                </a:solidFill>
              </a:rPr>
              <a:t>kids</a:t>
            </a:r>
            <a:r>
              <a:rPr lang="en-US" sz="3000" b="1" dirty="0" smtClean="0">
                <a:solidFill>
                  <a:srgbClr val="7030A0"/>
                </a:solidFill>
              </a:rPr>
              <a:t>,” “</a:t>
            </a:r>
            <a:r>
              <a:rPr lang="en-US" sz="3000" b="1" u="sng" dirty="0" smtClean="0">
                <a:solidFill>
                  <a:srgbClr val="7030A0"/>
                </a:solidFill>
              </a:rPr>
              <a:t>youngsters</a:t>
            </a:r>
            <a:r>
              <a:rPr lang="en-US" sz="3000" b="1" dirty="0" smtClean="0">
                <a:solidFill>
                  <a:srgbClr val="7030A0"/>
                </a:solidFill>
              </a:rPr>
              <a:t>,” “</a:t>
            </a:r>
            <a:r>
              <a:rPr lang="en-US" sz="3000" b="1" u="sng" dirty="0" smtClean="0">
                <a:solidFill>
                  <a:srgbClr val="7030A0"/>
                </a:solidFill>
              </a:rPr>
              <a:t>youths</a:t>
            </a:r>
            <a:r>
              <a:rPr lang="en-US" sz="3000" b="1" dirty="0" smtClean="0">
                <a:solidFill>
                  <a:srgbClr val="7030A0"/>
                </a:solidFill>
              </a:rPr>
              <a:t>,” and “</a:t>
            </a:r>
            <a:r>
              <a:rPr lang="en-US" sz="3000" b="1" u="sng" dirty="0" smtClean="0">
                <a:solidFill>
                  <a:srgbClr val="7030A0"/>
                </a:solidFill>
              </a:rPr>
              <a:t>brats</a:t>
            </a:r>
            <a:r>
              <a:rPr lang="en-US" sz="3000" b="1" dirty="0" smtClean="0">
                <a:solidFill>
                  <a:srgbClr val="7030A0"/>
                </a:solidFill>
              </a:rPr>
              <a:t>,” for example, all have different suggestive values.  </a:t>
            </a:r>
            <a:endParaRPr lang="en-US" sz="3000" b="1" dirty="0">
              <a:solidFill>
                <a:srgbClr val="7030A0"/>
              </a:solidFill>
            </a:endParaRPr>
          </a:p>
        </p:txBody>
      </p:sp>
      <p:pic>
        <p:nvPicPr>
          <p:cNvPr id="6146" name="Picture 2" descr="http://images.clipartpanda.com/children-20clipart-children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4343400"/>
            <a:ext cx="3276600" cy="2050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s://encrypted-tbn0.gstatic.com/images?q=tbn:ANd9GcT6EKszSTodxB_Pse7DkWIaTlRhMaO5j2d2oKkPt-HfIYV1Ccox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439983"/>
            <a:ext cx="2457450" cy="1857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36274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0999" y="381000"/>
            <a:ext cx="8172449" cy="1066800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When assessing diction, first consider: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2800" b="1" u="sng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LEVEL OF FORMALITY</a:t>
            </a:r>
            <a:endParaRPr lang="en-US" sz="2800" b="1" u="sng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257800" cy="5029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 or formal </a:t>
            </a:r>
            <a:r>
              <a:rPr lang="en-US" dirty="0" smtClean="0"/>
              <a:t>diction: </a:t>
            </a:r>
            <a:r>
              <a:rPr lang="en-US" b="1" u="sng" dirty="0" smtClean="0"/>
              <a:t>dignified</a:t>
            </a:r>
            <a:r>
              <a:rPr lang="en-US" dirty="0" smtClean="0"/>
              <a:t>, </a:t>
            </a:r>
            <a:r>
              <a:rPr lang="en-US" b="1" u="sng" dirty="0" smtClean="0"/>
              <a:t>elevated</a:t>
            </a:r>
            <a:r>
              <a:rPr lang="en-US" dirty="0" smtClean="0"/>
              <a:t>, with elaborate or </a:t>
            </a:r>
            <a:r>
              <a:rPr lang="en-US" b="1" u="sng" dirty="0" smtClean="0"/>
              <a:t>sophisticated</a:t>
            </a:r>
            <a:r>
              <a:rPr lang="en-US" dirty="0" smtClean="0"/>
              <a:t> vocabulary. 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Middle or neutral </a:t>
            </a:r>
            <a:r>
              <a:rPr lang="en-US" dirty="0" smtClean="0"/>
              <a:t>diction: grammatically accurate language using </a:t>
            </a:r>
            <a:r>
              <a:rPr lang="en-US" b="1" u="sng" dirty="0" smtClean="0"/>
              <a:t>common</a:t>
            </a:r>
            <a:r>
              <a:rPr lang="en-US" dirty="0" smtClean="0"/>
              <a:t>, unexceptional vocabulary; </a:t>
            </a:r>
            <a:r>
              <a:rPr lang="en-US" b="1" u="sng" dirty="0" smtClean="0"/>
              <a:t>easy to understand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Low or informal </a:t>
            </a:r>
            <a:r>
              <a:rPr lang="en-US" dirty="0" smtClean="0"/>
              <a:t>diction: </a:t>
            </a:r>
            <a:r>
              <a:rPr lang="en-US" b="1" u="sng" dirty="0" smtClean="0"/>
              <a:t>plain</a:t>
            </a:r>
            <a:r>
              <a:rPr lang="en-US" dirty="0" smtClean="0"/>
              <a:t>, </a:t>
            </a:r>
            <a:r>
              <a:rPr lang="en-US" b="1" u="sng" dirty="0" smtClean="0"/>
              <a:t>everyday language</a:t>
            </a:r>
            <a:r>
              <a:rPr lang="en-US" dirty="0" smtClean="0"/>
              <a:t>, possibly including </a:t>
            </a:r>
            <a:r>
              <a:rPr lang="en-US" b="1" u="sng" dirty="0" smtClean="0"/>
              <a:t>slang.</a:t>
            </a:r>
            <a:endParaRPr lang="en-US" b="1" dirty="0"/>
          </a:p>
        </p:txBody>
      </p:sp>
      <p:pic>
        <p:nvPicPr>
          <p:cNvPr id="12290" name="Picture 2" descr="http://thumbs.dreamstime.com/z/prince-pauper-prince-princess-castles-knights-fairies-illustration-children-happy-colorful-3188526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92"/>
          <a:stretch/>
        </p:blipFill>
        <p:spPr bwMode="auto">
          <a:xfrm>
            <a:off x="5401996" y="2133600"/>
            <a:ext cx="3151453" cy="32687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129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46</TotalTime>
  <Words>289</Words>
  <Application>Microsoft Office PowerPoint</Application>
  <PresentationFormat>On-screen Show (4:3)</PresentationFormat>
  <Paragraphs>46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DO NOW!!!</vt:lpstr>
      <vt:lpstr>Mini Lesson: Writer’s Purpose - Diction</vt:lpstr>
      <vt:lpstr>Writer’s Purpose:</vt:lpstr>
      <vt:lpstr>Writer’s Purpose:</vt:lpstr>
      <vt:lpstr>Writer’s Purpose:</vt:lpstr>
      <vt:lpstr>PowerPoint Presentation</vt:lpstr>
      <vt:lpstr>DICTION</vt:lpstr>
      <vt:lpstr>Here’s Some Help</vt:lpstr>
      <vt:lpstr>When assessing diction, first consider:  LEVEL OF FORMALITY</vt:lpstr>
      <vt:lpstr>Considerations for Analyzing Diction:</vt:lpstr>
      <vt:lpstr>Considerations for Analyzing Diction:</vt:lpstr>
      <vt:lpstr>Diction as a means of establishing Tone:</vt:lpstr>
      <vt:lpstr>How to Assess Diction &amp; Tone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Lesson: Writer’s Purpose - Diction</dc:title>
  <dc:creator>Shettle, Meghan</dc:creator>
  <cp:lastModifiedBy>Shettle, Meghan</cp:lastModifiedBy>
  <cp:revision>7</cp:revision>
  <dcterms:created xsi:type="dcterms:W3CDTF">2015-02-22T21:25:23Z</dcterms:created>
  <dcterms:modified xsi:type="dcterms:W3CDTF">2015-02-22T22:11:31Z</dcterms:modified>
</cp:coreProperties>
</file>